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1" r:id="rId2"/>
    <p:sldId id="269" r:id="rId3"/>
    <p:sldId id="270" r:id="rId4"/>
    <p:sldId id="272" r:id="rId5"/>
    <p:sldId id="277" r:id="rId6"/>
    <p:sldId id="274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5859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311CE-C0D2-2040-9348-3C5CF52FA83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F3132F2-9DE0-3948-8D80-29C740C701E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Labeled + Unlabeled Data </a:t>
          </a:r>
        </a:p>
      </dgm:t>
    </dgm:pt>
    <dgm:pt modelId="{0F509A1C-F3EB-4743-BFEF-069C6D7EC211}" type="parTrans" cxnId="{56DE77F9-9ED6-B548-86B7-992F6FF31433}">
      <dgm:prSet/>
      <dgm:spPr/>
      <dgm:t>
        <a:bodyPr/>
        <a:lstStyle/>
        <a:p>
          <a:endParaRPr lang="en-US"/>
        </a:p>
      </dgm:t>
    </dgm:pt>
    <dgm:pt modelId="{23B484E2-6D70-5148-8114-EA4A2B594D14}" type="sibTrans" cxnId="{56DE77F9-9ED6-B548-86B7-992F6FF31433}">
      <dgm:prSet/>
      <dgm:spPr/>
      <dgm:t>
        <a:bodyPr/>
        <a:lstStyle/>
        <a:p>
          <a:endParaRPr lang="en-US"/>
        </a:p>
      </dgm:t>
    </dgm:pt>
    <dgm:pt modelId="{CF87A386-B4C2-F445-9C21-257137081E6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Feature Extraction</a:t>
          </a:r>
        </a:p>
      </dgm:t>
    </dgm:pt>
    <dgm:pt modelId="{BA9B2775-D0A3-C24E-B11C-4D43C4C73E9E}" type="parTrans" cxnId="{A5B4E656-1075-C14B-ACAD-7C5F126D59E1}">
      <dgm:prSet/>
      <dgm:spPr/>
      <dgm:t>
        <a:bodyPr/>
        <a:lstStyle/>
        <a:p>
          <a:endParaRPr lang="en-US"/>
        </a:p>
      </dgm:t>
    </dgm:pt>
    <dgm:pt modelId="{95403EAF-86FD-CC45-81E0-7AA8BF70424E}" type="sibTrans" cxnId="{A5B4E656-1075-C14B-ACAD-7C5F126D59E1}">
      <dgm:prSet/>
      <dgm:spPr/>
      <dgm:t>
        <a:bodyPr/>
        <a:lstStyle/>
        <a:p>
          <a:endParaRPr lang="en-US"/>
        </a:p>
      </dgm:t>
    </dgm:pt>
    <dgm:pt modelId="{12196549-A5F0-5347-A76D-B2A68477D41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SSL Framework</a:t>
          </a:r>
        </a:p>
      </dgm:t>
    </dgm:pt>
    <dgm:pt modelId="{392182B0-691A-E84F-8001-549039A7982F}" type="parTrans" cxnId="{848E8915-1499-EF4C-A03F-C22EDD9720D6}">
      <dgm:prSet/>
      <dgm:spPr/>
      <dgm:t>
        <a:bodyPr/>
        <a:lstStyle/>
        <a:p>
          <a:endParaRPr lang="en-US"/>
        </a:p>
      </dgm:t>
    </dgm:pt>
    <dgm:pt modelId="{E29035CD-7BF8-4E4B-B241-FB174FE89362}" type="sibTrans" cxnId="{848E8915-1499-EF4C-A03F-C22EDD9720D6}">
      <dgm:prSet/>
      <dgm:spPr/>
      <dgm:t>
        <a:bodyPr/>
        <a:lstStyle/>
        <a:p>
          <a:endParaRPr lang="en-US"/>
        </a:p>
      </dgm:t>
    </dgm:pt>
    <dgm:pt modelId="{50BCF193-9697-7E42-8DCB-B9B792AEF699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Prediction + Uncertainty Estimation</a:t>
          </a:r>
        </a:p>
      </dgm:t>
    </dgm:pt>
    <dgm:pt modelId="{D5CD1C3B-E1FF-2F4C-861B-0A3B0A4E81A7}" type="parTrans" cxnId="{79AC6A6F-DE25-2C49-8A27-7258E750B900}">
      <dgm:prSet/>
      <dgm:spPr/>
      <dgm:t>
        <a:bodyPr/>
        <a:lstStyle/>
        <a:p>
          <a:endParaRPr lang="en-US"/>
        </a:p>
      </dgm:t>
    </dgm:pt>
    <dgm:pt modelId="{4FFD6BB1-4206-7C40-88E9-9EACC2FDAB91}" type="sibTrans" cxnId="{79AC6A6F-DE25-2C49-8A27-7258E750B900}">
      <dgm:prSet/>
      <dgm:spPr/>
      <dgm:t>
        <a:bodyPr/>
        <a:lstStyle/>
        <a:p>
          <a:endParaRPr lang="en-US"/>
        </a:p>
      </dgm:t>
    </dgm:pt>
    <dgm:pt modelId="{DCD41099-8404-5D40-982B-6B8FB277BD3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Phase Assignment</a:t>
          </a:r>
        </a:p>
        <a:p>
          <a:endParaRPr lang="en-US" dirty="0"/>
        </a:p>
      </dgm:t>
    </dgm:pt>
    <dgm:pt modelId="{E2B460DB-2717-D141-B74C-F48C0A7B63EC}" type="parTrans" cxnId="{664FC6D3-8648-A74F-9DF0-1A6A8E108B13}">
      <dgm:prSet/>
      <dgm:spPr/>
      <dgm:t>
        <a:bodyPr/>
        <a:lstStyle/>
        <a:p>
          <a:endParaRPr lang="en-US"/>
        </a:p>
      </dgm:t>
    </dgm:pt>
    <dgm:pt modelId="{371964B7-1CFE-6F47-B014-C73E9DB675A0}" type="sibTrans" cxnId="{664FC6D3-8648-A74F-9DF0-1A6A8E108B13}">
      <dgm:prSet/>
      <dgm:spPr/>
      <dgm:t>
        <a:bodyPr/>
        <a:lstStyle/>
        <a:p>
          <a:endParaRPr lang="en-US"/>
        </a:p>
      </dgm:t>
    </dgm:pt>
    <dgm:pt modelId="{34088DEC-3094-6240-B6C9-75A6EDA1ECBC}" type="pres">
      <dgm:prSet presAssocID="{635311CE-C0D2-2040-9348-3C5CF52FA83C}" presName="Name0" presStyleCnt="0">
        <dgm:presLayoutVars>
          <dgm:dir/>
          <dgm:resizeHandles val="exact"/>
        </dgm:presLayoutVars>
      </dgm:prSet>
      <dgm:spPr/>
    </dgm:pt>
    <dgm:pt modelId="{D4468193-0B9B-B841-9265-EB251CC8BC5E}" type="pres">
      <dgm:prSet presAssocID="{3F3132F2-9DE0-3948-8D80-29C740C701E4}" presName="node" presStyleLbl="node1" presStyleIdx="0" presStyleCnt="5">
        <dgm:presLayoutVars>
          <dgm:bulletEnabled val="1"/>
        </dgm:presLayoutVars>
      </dgm:prSet>
      <dgm:spPr/>
    </dgm:pt>
    <dgm:pt modelId="{B7BC0964-1AC9-3748-A49E-2BEB42B4D6A3}" type="pres">
      <dgm:prSet presAssocID="{23B484E2-6D70-5148-8114-EA4A2B594D14}" presName="sibTrans" presStyleLbl="sibTrans2D1" presStyleIdx="0" presStyleCnt="4"/>
      <dgm:spPr/>
    </dgm:pt>
    <dgm:pt modelId="{0D2FE02F-4172-B447-A6D4-B270D01BE26C}" type="pres">
      <dgm:prSet presAssocID="{23B484E2-6D70-5148-8114-EA4A2B594D14}" presName="connectorText" presStyleLbl="sibTrans2D1" presStyleIdx="0" presStyleCnt="4"/>
      <dgm:spPr/>
    </dgm:pt>
    <dgm:pt modelId="{445B7A7D-29E5-3045-95B4-6F6DB244DBCE}" type="pres">
      <dgm:prSet presAssocID="{CF87A386-B4C2-F445-9C21-257137081E6A}" presName="node" presStyleLbl="node1" presStyleIdx="1" presStyleCnt="5">
        <dgm:presLayoutVars>
          <dgm:bulletEnabled val="1"/>
        </dgm:presLayoutVars>
      </dgm:prSet>
      <dgm:spPr/>
    </dgm:pt>
    <dgm:pt modelId="{F9F58209-8820-5A44-A113-6ACA4674FD01}" type="pres">
      <dgm:prSet presAssocID="{95403EAF-86FD-CC45-81E0-7AA8BF70424E}" presName="sibTrans" presStyleLbl="sibTrans2D1" presStyleIdx="1" presStyleCnt="4"/>
      <dgm:spPr/>
    </dgm:pt>
    <dgm:pt modelId="{B2ADB8A6-736C-AA42-AFEF-763D6A1FDA17}" type="pres">
      <dgm:prSet presAssocID="{95403EAF-86FD-CC45-81E0-7AA8BF70424E}" presName="connectorText" presStyleLbl="sibTrans2D1" presStyleIdx="1" presStyleCnt="4"/>
      <dgm:spPr/>
    </dgm:pt>
    <dgm:pt modelId="{08835623-9403-7F47-8DFF-757FDD8E45C4}" type="pres">
      <dgm:prSet presAssocID="{12196549-A5F0-5347-A76D-B2A68477D41B}" presName="node" presStyleLbl="node1" presStyleIdx="2" presStyleCnt="5">
        <dgm:presLayoutVars>
          <dgm:bulletEnabled val="1"/>
        </dgm:presLayoutVars>
      </dgm:prSet>
      <dgm:spPr/>
    </dgm:pt>
    <dgm:pt modelId="{196DC91F-D7DE-D042-AD4E-F4D15841AFF6}" type="pres">
      <dgm:prSet presAssocID="{E29035CD-7BF8-4E4B-B241-FB174FE89362}" presName="sibTrans" presStyleLbl="sibTrans2D1" presStyleIdx="2" presStyleCnt="4"/>
      <dgm:spPr/>
    </dgm:pt>
    <dgm:pt modelId="{22E05507-2E2B-1C4E-B121-D2AE8789D15F}" type="pres">
      <dgm:prSet presAssocID="{E29035CD-7BF8-4E4B-B241-FB174FE89362}" presName="connectorText" presStyleLbl="sibTrans2D1" presStyleIdx="2" presStyleCnt="4"/>
      <dgm:spPr/>
    </dgm:pt>
    <dgm:pt modelId="{1FFAB9B1-1BE7-3646-B008-24F21BAF9A9A}" type="pres">
      <dgm:prSet presAssocID="{50BCF193-9697-7E42-8DCB-B9B792AEF699}" presName="node" presStyleLbl="node1" presStyleIdx="3" presStyleCnt="5">
        <dgm:presLayoutVars>
          <dgm:bulletEnabled val="1"/>
        </dgm:presLayoutVars>
      </dgm:prSet>
      <dgm:spPr/>
    </dgm:pt>
    <dgm:pt modelId="{BDDA6217-F1EE-1944-A8C5-7C0C9096CD32}" type="pres">
      <dgm:prSet presAssocID="{4FFD6BB1-4206-7C40-88E9-9EACC2FDAB91}" presName="sibTrans" presStyleLbl="sibTrans2D1" presStyleIdx="3" presStyleCnt="4"/>
      <dgm:spPr/>
    </dgm:pt>
    <dgm:pt modelId="{58D67DE6-0EE1-8B44-BB57-F48F9714E1A3}" type="pres">
      <dgm:prSet presAssocID="{4FFD6BB1-4206-7C40-88E9-9EACC2FDAB91}" presName="connectorText" presStyleLbl="sibTrans2D1" presStyleIdx="3" presStyleCnt="4"/>
      <dgm:spPr/>
    </dgm:pt>
    <dgm:pt modelId="{21305106-CB08-5944-8F5C-6CB77D86B49F}" type="pres">
      <dgm:prSet presAssocID="{DCD41099-8404-5D40-982B-6B8FB277BD3C}" presName="node" presStyleLbl="node1" presStyleIdx="4" presStyleCnt="5">
        <dgm:presLayoutVars>
          <dgm:bulletEnabled val="1"/>
        </dgm:presLayoutVars>
      </dgm:prSet>
      <dgm:spPr/>
    </dgm:pt>
  </dgm:ptLst>
  <dgm:cxnLst>
    <dgm:cxn modelId="{848E8915-1499-EF4C-A03F-C22EDD9720D6}" srcId="{635311CE-C0D2-2040-9348-3C5CF52FA83C}" destId="{12196549-A5F0-5347-A76D-B2A68477D41B}" srcOrd="2" destOrd="0" parTransId="{392182B0-691A-E84F-8001-549039A7982F}" sibTransId="{E29035CD-7BF8-4E4B-B241-FB174FE89362}"/>
    <dgm:cxn modelId="{01EE5516-C8C5-DE45-9A30-FE82E76B8643}" type="presOf" srcId="{4FFD6BB1-4206-7C40-88E9-9EACC2FDAB91}" destId="{BDDA6217-F1EE-1944-A8C5-7C0C9096CD32}" srcOrd="0" destOrd="0" presId="urn:microsoft.com/office/officeart/2005/8/layout/process1"/>
    <dgm:cxn modelId="{B7CD9921-B297-3F4E-AF73-CC16545AD098}" type="presOf" srcId="{23B484E2-6D70-5148-8114-EA4A2B594D14}" destId="{0D2FE02F-4172-B447-A6D4-B270D01BE26C}" srcOrd="1" destOrd="0" presId="urn:microsoft.com/office/officeart/2005/8/layout/process1"/>
    <dgm:cxn modelId="{6274EA2B-538A-CF47-BEE6-E1EC9B060C3C}" type="presOf" srcId="{3F3132F2-9DE0-3948-8D80-29C740C701E4}" destId="{D4468193-0B9B-B841-9265-EB251CC8BC5E}" srcOrd="0" destOrd="0" presId="urn:microsoft.com/office/officeart/2005/8/layout/process1"/>
    <dgm:cxn modelId="{66815938-A524-494E-86A8-E0FB052CB15D}" type="presOf" srcId="{CF87A386-B4C2-F445-9C21-257137081E6A}" destId="{445B7A7D-29E5-3045-95B4-6F6DB244DBCE}" srcOrd="0" destOrd="0" presId="urn:microsoft.com/office/officeart/2005/8/layout/process1"/>
    <dgm:cxn modelId="{08016353-BC3B-BC43-8B4A-3B88C53F930B}" type="presOf" srcId="{635311CE-C0D2-2040-9348-3C5CF52FA83C}" destId="{34088DEC-3094-6240-B6C9-75A6EDA1ECBC}" srcOrd="0" destOrd="0" presId="urn:microsoft.com/office/officeart/2005/8/layout/process1"/>
    <dgm:cxn modelId="{A5B4E656-1075-C14B-ACAD-7C5F126D59E1}" srcId="{635311CE-C0D2-2040-9348-3C5CF52FA83C}" destId="{CF87A386-B4C2-F445-9C21-257137081E6A}" srcOrd="1" destOrd="0" parTransId="{BA9B2775-D0A3-C24E-B11C-4D43C4C73E9E}" sibTransId="{95403EAF-86FD-CC45-81E0-7AA8BF70424E}"/>
    <dgm:cxn modelId="{79AC6A6F-DE25-2C49-8A27-7258E750B900}" srcId="{635311CE-C0D2-2040-9348-3C5CF52FA83C}" destId="{50BCF193-9697-7E42-8DCB-B9B792AEF699}" srcOrd="3" destOrd="0" parTransId="{D5CD1C3B-E1FF-2F4C-861B-0A3B0A4E81A7}" sibTransId="{4FFD6BB1-4206-7C40-88E9-9EACC2FDAB91}"/>
    <dgm:cxn modelId="{A5B03889-2724-624B-B67B-17AB4194E638}" type="presOf" srcId="{95403EAF-86FD-CC45-81E0-7AA8BF70424E}" destId="{B2ADB8A6-736C-AA42-AFEF-763D6A1FDA17}" srcOrd="1" destOrd="0" presId="urn:microsoft.com/office/officeart/2005/8/layout/process1"/>
    <dgm:cxn modelId="{D489F094-4898-F24C-8C5C-6D8D28CCBCDD}" type="presOf" srcId="{95403EAF-86FD-CC45-81E0-7AA8BF70424E}" destId="{F9F58209-8820-5A44-A113-6ACA4674FD01}" srcOrd="0" destOrd="0" presId="urn:microsoft.com/office/officeart/2005/8/layout/process1"/>
    <dgm:cxn modelId="{E63E7CAF-C9F8-6443-A3AE-60BDAFD61EBB}" type="presOf" srcId="{4FFD6BB1-4206-7C40-88E9-9EACC2FDAB91}" destId="{58D67DE6-0EE1-8B44-BB57-F48F9714E1A3}" srcOrd="1" destOrd="0" presId="urn:microsoft.com/office/officeart/2005/8/layout/process1"/>
    <dgm:cxn modelId="{06D222B9-6921-9C42-BFE0-FF321FF81261}" type="presOf" srcId="{DCD41099-8404-5D40-982B-6B8FB277BD3C}" destId="{21305106-CB08-5944-8F5C-6CB77D86B49F}" srcOrd="0" destOrd="0" presId="urn:microsoft.com/office/officeart/2005/8/layout/process1"/>
    <dgm:cxn modelId="{B3897BBD-69B4-3F4B-93A4-C9F6A23A7CF6}" type="presOf" srcId="{12196549-A5F0-5347-A76D-B2A68477D41B}" destId="{08835623-9403-7F47-8DFF-757FDD8E45C4}" srcOrd="0" destOrd="0" presId="urn:microsoft.com/office/officeart/2005/8/layout/process1"/>
    <dgm:cxn modelId="{B19D9FCE-2F21-6543-AF4A-2A62A03B4115}" type="presOf" srcId="{E29035CD-7BF8-4E4B-B241-FB174FE89362}" destId="{22E05507-2E2B-1C4E-B121-D2AE8789D15F}" srcOrd="1" destOrd="0" presId="urn:microsoft.com/office/officeart/2005/8/layout/process1"/>
    <dgm:cxn modelId="{664FC6D3-8648-A74F-9DF0-1A6A8E108B13}" srcId="{635311CE-C0D2-2040-9348-3C5CF52FA83C}" destId="{DCD41099-8404-5D40-982B-6B8FB277BD3C}" srcOrd="4" destOrd="0" parTransId="{E2B460DB-2717-D141-B74C-F48C0A7B63EC}" sibTransId="{371964B7-1CFE-6F47-B014-C73E9DB675A0}"/>
    <dgm:cxn modelId="{2B2158DC-AE5A-F84B-A42E-5CD73ADCF8A9}" type="presOf" srcId="{50BCF193-9697-7E42-8DCB-B9B792AEF699}" destId="{1FFAB9B1-1BE7-3646-B008-24F21BAF9A9A}" srcOrd="0" destOrd="0" presId="urn:microsoft.com/office/officeart/2005/8/layout/process1"/>
    <dgm:cxn modelId="{BF4771EA-6C9D-DE49-8FD1-F675B04D3F9D}" type="presOf" srcId="{E29035CD-7BF8-4E4B-B241-FB174FE89362}" destId="{196DC91F-D7DE-D042-AD4E-F4D15841AFF6}" srcOrd="0" destOrd="0" presId="urn:microsoft.com/office/officeart/2005/8/layout/process1"/>
    <dgm:cxn modelId="{2EEFF2F2-8CB1-F448-9E40-3A7F5D5AB345}" type="presOf" srcId="{23B484E2-6D70-5148-8114-EA4A2B594D14}" destId="{B7BC0964-1AC9-3748-A49E-2BEB42B4D6A3}" srcOrd="0" destOrd="0" presId="urn:microsoft.com/office/officeart/2005/8/layout/process1"/>
    <dgm:cxn modelId="{56DE77F9-9ED6-B548-86B7-992F6FF31433}" srcId="{635311CE-C0D2-2040-9348-3C5CF52FA83C}" destId="{3F3132F2-9DE0-3948-8D80-29C740C701E4}" srcOrd="0" destOrd="0" parTransId="{0F509A1C-F3EB-4743-BFEF-069C6D7EC211}" sibTransId="{23B484E2-6D70-5148-8114-EA4A2B594D14}"/>
    <dgm:cxn modelId="{62AD10F2-57C9-9D44-A6B3-56969A6227F0}" type="presParOf" srcId="{34088DEC-3094-6240-B6C9-75A6EDA1ECBC}" destId="{D4468193-0B9B-B841-9265-EB251CC8BC5E}" srcOrd="0" destOrd="0" presId="urn:microsoft.com/office/officeart/2005/8/layout/process1"/>
    <dgm:cxn modelId="{90E2F723-7A45-DB42-95F9-DABC924E94BD}" type="presParOf" srcId="{34088DEC-3094-6240-B6C9-75A6EDA1ECBC}" destId="{B7BC0964-1AC9-3748-A49E-2BEB42B4D6A3}" srcOrd="1" destOrd="0" presId="urn:microsoft.com/office/officeart/2005/8/layout/process1"/>
    <dgm:cxn modelId="{2DDB8098-3309-8748-89B0-B5C235763AD7}" type="presParOf" srcId="{B7BC0964-1AC9-3748-A49E-2BEB42B4D6A3}" destId="{0D2FE02F-4172-B447-A6D4-B270D01BE26C}" srcOrd="0" destOrd="0" presId="urn:microsoft.com/office/officeart/2005/8/layout/process1"/>
    <dgm:cxn modelId="{C9DE8F82-A4A6-644A-B7C6-AC5D53B95301}" type="presParOf" srcId="{34088DEC-3094-6240-B6C9-75A6EDA1ECBC}" destId="{445B7A7D-29E5-3045-95B4-6F6DB244DBCE}" srcOrd="2" destOrd="0" presId="urn:microsoft.com/office/officeart/2005/8/layout/process1"/>
    <dgm:cxn modelId="{996361D8-DC14-0248-81DF-88AC97624294}" type="presParOf" srcId="{34088DEC-3094-6240-B6C9-75A6EDA1ECBC}" destId="{F9F58209-8820-5A44-A113-6ACA4674FD01}" srcOrd="3" destOrd="0" presId="urn:microsoft.com/office/officeart/2005/8/layout/process1"/>
    <dgm:cxn modelId="{5BE5B47C-1FDA-2140-9F03-4B99A722985C}" type="presParOf" srcId="{F9F58209-8820-5A44-A113-6ACA4674FD01}" destId="{B2ADB8A6-736C-AA42-AFEF-763D6A1FDA17}" srcOrd="0" destOrd="0" presId="urn:microsoft.com/office/officeart/2005/8/layout/process1"/>
    <dgm:cxn modelId="{D423F415-D423-BC48-BF4B-DE35E04E6B83}" type="presParOf" srcId="{34088DEC-3094-6240-B6C9-75A6EDA1ECBC}" destId="{08835623-9403-7F47-8DFF-757FDD8E45C4}" srcOrd="4" destOrd="0" presId="urn:microsoft.com/office/officeart/2005/8/layout/process1"/>
    <dgm:cxn modelId="{0DB6A47C-62E3-9C4F-9EE8-3211BB0EC208}" type="presParOf" srcId="{34088DEC-3094-6240-B6C9-75A6EDA1ECBC}" destId="{196DC91F-D7DE-D042-AD4E-F4D15841AFF6}" srcOrd="5" destOrd="0" presId="urn:microsoft.com/office/officeart/2005/8/layout/process1"/>
    <dgm:cxn modelId="{5EDD06BC-B0D6-F446-BE5E-00223129EF40}" type="presParOf" srcId="{196DC91F-D7DE-D042-AD4E-F4D15841AFF6}" destId="{22E05507-2E2B-1C4E-B121-D2AE8789D15F}" srcOrd="0" destOrd="0" presId="urn:microsoft.com/office/officeart/2005/8/layout/process1"/>
    <dgm:cxn modelId="{32F1B541-1220-6E4C-AF0C-86557A39A2F1}" type="presParOf" srcId="{34088DEC-3094-6240-B6C9-75A6EDA1ECBC}" destId="{1FFAB9B1-1BE7-3646-B008-24F21BAF9A9A}" srcOrd="6" destOrd="0" presId="urn:microsoft.com/office/officeart/2005/8/layout/process1"/>
    <dgm:cxn modelId="{DAFCCAC0-1650-7245-B26B-52FBC8A86985}" type="presParOf" srcId="{34088DEC-3094-6240-B6C9-75A6EDA1ECBC}" destId="{BDDA6217-F1EE-1944-A8C5-7C0C9096CD32}" srcOrd="7" destOrd="0" presId="urn:microsoft.com/office/officeart/2005/8/layout/process1"/>
    <dgm:cxn modelId="{1A4D2AF8-935A-714A-A14D-BC0A2D05766E}" type="presParOf" srcId="{BDDA6217-F1EE-1944-A8C5-7C0C9096CD32}" destId="{58D67DE6-0EE1-8B44-BB57-F48F9714E1A3}" srcOrd="0" destOrd="0" presId="urn:microsoft.com/office/officeart/2005/8/layout/process1"/>
    <dgm:cxn modelId="{AE81FCD7-23AA-3244-A311-2A4029F354F0}" type="presParOf" srcId="{34088DEC-3094-6240-B6C9-75A6EDA1ECBC}" destId="{21305106-CB08-5944-8F5C-6CB77D86B49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68193-0B9B-B841-9265-EB251CC8BC5E}">
      <dsp:nvSpPr>
        <dsp:cNvPr id="0" name=""/>
        <dsp:cNvSpPr/>
      </dsp:nvSpPr>
      <dsp:spPr>
        <a:xfrm>
          <a:off x="3968" y="0"/>
          <a:ext cx="1230312" cy="57974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Labeled + Unlabeled Data </a:t>
          </a:r>
        </a:p>
      </dsp:txBody>
      <dsp:txXfrm>
        <a:off x="20948" y="16980"/>
        <a:ext cx="1196352" cy="545785"/>
      </dsp:txXfrm>
    </dsp:sp>
    <dsp:sp modelId="{B7BC0964-1AC9-3748-A49E-2BEB42B4D6A3}">
      <dsp:nvSpPr>
        <dsp:cNvPr id="0" name=""/>
        <dsp:cNvSpPr/>
      </dsp:nvSpPr>
      <dsp:spPr>
        <a:xfrm>
          <a:off x="1357312" y="13731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57312" y="198337"/>
        <a:ext cx="182578" cy="183071"/>
      </dsp:txXfrm>
    </dsp:sp>
    <dsp:sp modelId="{445B7A7D-29E5-3045-95B4-6F6DB244DBCE}">
      <dsp:nvSpPr>
        <dsp:cNvPr id="0" name=""/>
        <dsp:cNvSpPr/>
      </dsp:nvSpPr>
      <dsp:spPr>
        <a:xfrm>
          <a:off x="1726406" y="0"/>
          <a:ext cx="1230312" cy="57974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 Extraction</a:t>
          </a:r>
        </a:p>
      </dsp:txBody>
      <dsp:txXfrm>
        <a:off x="1743386" y="16980"/>
        <a:ext cx="1196352" cy="545785"/>
      </dsp:txXfrm>
    </dsp:sp>
    <dsp:sp modelId="{F9F58209-8820-5A44-A113-6ACA4674FD01}">
      <dsp:nvSpPr>
        <dsp:cNvPr id="0" name=""/>
        <dsp:cNvSpPr/>
      </dsp:nvSpPr>
      <dsp:spPr>
        <a:xfrm>
          <a:off x="3079750" y="13731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079750" y="198337"/>
        <a:ext cx="182578" cy="183071"/>
      </dsp:txXfrm>
    </dsp:sp>
    <dsp:sp modelId="{08835623-9403-7F47-8DFF-757FDD8E45C4}">
      <dsp:nvSpPr>
        <dsp:cNvPr id="0" name=""/>
        <dsp:cNvSpPr/>
      </dsp:nvSpPr>
      <dsp:spPr>
        <a:xfrm>
          <a:off x="3448843" y="0"/>
          <a:ext cx="1230312" cy="57974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SSL Framework</a:t>
          </a:r>
        </a:p>
      </dsp:txBody>
      <dsp:txXfrm>
        <a:off x="3465823" y="16980"/>
        <a:ext cx="1196352" cy="545785"/>
      </dsp:txXfrm>
    </dsp:sp>
    <dsp:sp modelId="{196DC91F-D7DE-D042-AD4E-F4D15841AFF6}">
      <dsp:nvSpPr>
        <dsp:cNvPr id="0" name=""/>
        <dsp:cNvSpPr/>
      </dsp:nvSpPr>
      <dsp:spPr>
        <a:xfrm>
          <a:off x="4802187" y="13731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802187" y="198337"/>
        <a:ext cx="182578" cy="183071"/>
      </dsp:txXfrm>
    </dsp:sp>
    <dsp:sp modelId="{1FFAB9B1-1BE7-3646-B008-24F21BAF9A9A}">
      <dsp:nvSpPr>
        <dsp:cNvPr id="0" name=""/>
        <dsp:cNvSpPr/>
      </dsp:nvSpPr>
      <dsp:spPr>
        <a:xfrm>
          <a:off x="5171281" y="0"/>
          <a:ext cx="1230312" cy="57974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Prediction + Uncertainty Estimation</a:t>
          </a:r>
        </a:p>
      </dsp:txBody>
      <dsp:txXfrm>
        <a:off x="5188261" y="16980"/>
        <a:ext cx="1196352" cy="545785"/>
      </dsp:txXfrm>
    </dsp:sp>
    <dsp:sp modelId="{BDDA6217-F1EE-1944-A8C5-7C0C9096CD32}">
      <dsp:nvSpPr>
        <dsp:cNvPr id="0" name=""/>
        <dsp:cNvSpPr/>
      </dsp:nvSpPr>
      <dsp:spPr>
        <a:xfrm>
          <a:off x="6524624" y="13731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524624" y="198337"/>
        <a:ext cx="182578" cy="183071"/>
      </dsp:txXfrm>
    </dsp:sp>
    <dsp:sp modelId="{21305106-CB08-5944-8F5C-6CB77D86B49F}">
      <dsp:nvSpPr>
        <dsp:cNvPr id="0" name=""/>
        <dsp:cNvSpPr/>
      </dsp:nvSpPr>
      <dsp:spPr>
        <a:xfrm>
          <a:off x="6893718" y="0"/>
          <a:ext cx="1230312" cy="57974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Phase Assignment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910698" y="16980"/>
        <a:ext cx="1196352" cy="545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8E0DB-3507-D441-AB89-6CA72722338B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9972E-B495-7D42-862D-914296B4C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1D436E-B15A-8945-BA99-E5F7CA98C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1011" y="4984680"/>
            <a:ext cx="9410989" cy="84137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2400" dirty="0"/>
              <a:t>Kundan Kumar, Kumar Utkarsh, Jiyu Wang, Harsha Vardhana </a:t>
            </a:r>
            <a:r>
              <a:rPr lang="en-US" sz="2400" dirty="0" err="1"/>
              <a:t>Padullaparti</a:t>
            </a:r>
            <a:endParaRPr lang="en-US" sz="2400" dirty="0"/>
          </a:p>
          <a:p>
            <a:pPr algn="ctr"/>
            <a:r>
              <a:rPr lang="en-US" sz="2400" dirty="0"/>
              <a:t>National Renewable Energy Laboratory</a:t>
            </a:r>
          </a:p>
          <a:p>
            <a:pPr algn="ctr">
              <a:defRPr/>
            </a:pPr>
            <a:r>
              <a:rPr lang="en-US" sz="2400" dirty="0"/>
              <a:t>{</a:t>
            </a:r>
            <a:r>
              <a:rPr lang="en-US" sz="2400" dirty="0" err="1"/>
              <a:t>Kundan.Kumar</a:t>
            </a:r>
            <a:r>
              <a:rPr lang="en-US" sz="2400" dirty="0"/>
              <a:t>, </a:t>
            </a:r>
            <a:r>
              <a:rPr lang="en-US" sz="2400" dirty="0" err="1"/>
              <a:t>Utkarsh.Kumar</a:t>
            </a:r>
            <a:r>
              <a:rPr lang="en-US" sz="2400" dirty="0"/>
              <a:t>, </a:t>
            </a:r>
            <a:r>
              <a:rPr lang="en-US" sz="2400" dirty="0" err="1"/>
              <a:t>Jiyu.Wang</a:t>
            </a:r>
            <a:r>
              <a:rPr lang="en-US" sz="2400" dirty="0"/>
              <a:t>, </a:t>
            </a:r>
            <a:r>
              <a:rPr lang="en-US" sz="2400" dirty="0" err="1"/>
              <a:t>HarshaVardhana.Padullaparti</a:t>
            </a:r>
            <a:r>
              <a:rPr lang="en-US" sz="2400" dirty="0"/>
              <a:t>}@</a:t>
            </a:r>
            <a:r>
              <a:rPr lang="en-US" sz="2400" dirty="0" err="1"/>
              <a:t>nrel.gov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78786-E1EB-3843-9D40-197B5DED4C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5899" y="2826497"/>
            <a:ext cx="10485089" cy="760332"/>
          </a:xfrm>
        </p:spPr>
        <p:txBody>
          <a:bodyPr/>
          <a:lstStyle/>
          <a:p>
            <a:r>
              <a:rPr lang="en-US" sz="3200" dirty="0"/>
              <a:t>Advanced Semi-Supervised Learning With Uncertainty Estimation for Phase Identification in Distribution Systems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0370-0644-F74C-8F3A-52EA3EAE1620}"/>
              </a:ext>
            </a:extLst>
          </p:cNvPr>
          <p:cNvSpPr txBox="1"/>
          <p:nvPr/>
        </p:nvSpPr>
        <p:spPr>
          <a:xfrm>
            <a:off x="1699327" y="20391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0A6E1-872C-386C-0EC7-126585135C3F}"/>
              </a:ext>
            </a:extLst>
          </p:cNvPr>
          <p:cNvSpPr/>
          <p:nvPr/>
        </p:nvSpPr>
        <p:spPr>
          <a:xfrm>
            <a:off x="784927" y="473362"/>
            <a:ext cx="1828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Organization Logo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707CE-F9DB-9D80-5150-85C2256CBE76}"/>
              </a:ext>
            </a:extLst>
          </p:cNvPr>
          <p:cNvSpPr txBox="1"/>
          <p:nvPr/>
        </p:nvSpPr>
        <p:spPr>
          <a:xfrm>
            <a:off x="7896802" y="2275730"/>
            <a:ext cx="254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No: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25PESGM2820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5BDD4-C894-8D1A-DE6F-24923FF6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5" y="473362"/>
            <a:ext cx="4012390" cy="15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4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8573-7499-4549-ADBC-735EAE46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136657"/>
            <a:ext cx="11172290" cy="666750"/>
          </a:xfrm>
        </p:spPr>
        <p:txBody>
          <a:bodyPr/>
          <a:lstStyle/>
          <a:p>
            <a:r>
              <a:rPr lang="en-US" sz="3200" dirty="0"/>
              <a:t>Why Phase Identification Needs a New Approach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A38F-1329-CB45-8996-F9A35C42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026" y="1875573"/>
            <a:ext cx="6286500" cy="3512395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/>
              <a:t>Problem:</a:t>
            </a:r>
            <a:r>
              <a:rPr lang="en-US" sz="2600" dirty="0"/>
              <a:t> Utilities don’t know which phase customers are connected to — this affects voltage regulation, DER integration, and fault localization.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Challenge:</a:t>
            </a:r>
            <a:r>
              <a:rPr lang="en-US" sz="2600" dirty="0"/>
              <a:t> Ground truth phase data is </a:t>
            </a:r>
            <a:r>
              <a:rPr lang="en-US" sz="2600" b="1" dirty="0"/>
              <a:t>scarce</a:t>
            </a:r>
            <a:r>
              <a:rPr lang="en-US" sz="2600" dirty="0"/>
              <a:t>, </a:t>
            </a:r>
            <a:r>
              <a:rPr lang="en-US" sz="2600" b="1" dirty="0"/>
              <a:t>unreliable</a:t>
            </a:r>
            <a:r>
              <a:rPr lang="en-US" sz="2600" dirty="0"/>
              <a:t>, and </a:t>
            </a:r>
            <a:r>
              <a:rPr lang="en-US" sz="2600" b="1" dirty="0"/>
              <a:t>costly to collect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lvl="2"/>
            <a:r>
              <a:rPr lang="en-US" sz="2600" dirty="0"/>
              <a:t>Supervised learning ML methods need lots of labeled data – often unavailable or unreliable.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83D50-7834-A8B3-9CBC-36FD546A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85" y="2068322"/>
            <a:ext cx="4273553" cy="3141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E8A68-F9A0-B509-9B42-162231DA701C}"/>
              </a:ext>
            </a:extLst>
          </p:cNvPr>
          <p:cNvSpPr txBox="1"/>
          <p:nvPr/>
        </p:nvSpPr>
        <p:spPr>
          <a:xfrm>
            <a:off x="7580685" y="547509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1: Illustration of semi-supervised techniques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6F8972-258D-AF6B-620F-2C23471C841A}"/>
              </a:ext>
            </a:extLst>
          </p:cNvPr>
          <p:cNvSpPr txBox="1">
            <a:spLocks/>
          </p:cNvSpPr>
          <p:nvPr/>
        </p:nvSpPr>
        <p:spPr>
          <a:xfrm>
            <a:off x="581026" y="5108722"/>
            <a:ext cx="6473898" cy="2977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Motivation: How do we scale phase identification without needing tons of labeled data?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08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F9E6A-C73F-864B-BBAE-00B91F96E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466725"/>
            <a:ext cx="8068589" cy="666750"/>
          </a:xfrm>
        </p:spPr>
        <p:txBody>
          <a:bodyPr/>
          <a:lstStyle/>
          <a:p>
            <a:r>
              <a:rPr lang="en-US" sz="3600" dirty="0"/>
              <a:t>What is Semi-Supervised Learning (SSL)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AF1CF-A17E-1D4C-9B13-A2C3D498B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630" y="1103139"/>
            <a:ext cx="12124623" cy="666750"/>
          </a:xfrm>
        </p:spPr>
        <p:txBody>
          <a:bodyPr/>
          <a:lstStyle/>
          <a:p>
            <a:r>
              <a:rPr lang="en-US" sz="2400" b="0" dirty="0"/>
              <a:t>SSL uses </a:t>
            </a:r>
            <a:r>
              <a:rPr lang="en-US" sz="2400" dirty="0"/>
              <a:t>a small amount of labeled data</a:t>
            </a:r>
            <a:r>
              <a:rPr lang="en-US" sz="2400" b="0" dirty="0"/>
              <a:t> + </a:t>
            </a:r>
            <a:r>
              <a:rPr lang="en-US" sz="2400" dirty="0"/>
              <a:t>a large pool of unlabeled data</a:t>
            </a:r>
            <a:r>
              <a:rPr lang="en-US" sz="2400" b="0" dirty="0"/>
              <a:t> to train better models.</a:t>
            </a:r>
          </a:p>
          <a:p>
            <a:endParaRPr lang="en-US" sz="2400" b="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022B1-0C2B-6C4F-A6E8-016A234651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32" y="3124290"/>
            <a:ext cx="4312792" cy="351370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 real-world grid data, most phase labels are missing.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SSL learns from the small labeled set and improves by using patterns from the large unlabeled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helps models </a:t>
            </a:r>
            <a:r>
              <a:rPr lang="en-US" sz="2000" b="1" dirty="0"/>
              <a:t>scale</a:t>
            </a:r>
            <a:r>
              <a:rPr lang="en-US" sz="2000" dirty="0"/>
              <a:t> without needing manual labeling.</a:t>
            </a:r>
          </a:p>
          <a:p>
            <a:endParaRPr lang="en-US" sz="20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45A4310-2E36-E14A-EA85-2F11AC8E23C3}"/>
              </a:ext>
            </a:extLst>
          </p:cNvPr>
          <p:cNvSpPr/>
          <p:nvPr/>
        </p:nvSpPr>
        <p:spPr>
          <a:xfrm>
            <a:off x="8880267" y="10729"/>
            <a:ext cx="1024128" cy="47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28E9E2-E9DF-32C7-E06B-7E1EED01CB34}"/>
              </a:ext>
            </a:extLst>
          </p:cNvPr>
          <p:cNvSpPr txBox="1">
            <a:spLocks/>
          </p:cNvSpPr>
          <p:nvPr/>
        </p:nvSpPr>
        <p:spPr>
          <a:xfrm>
            <a:off x="5198603" y="3352530"/>
            <a:ext cx="7363327" cy="1275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Self-training with ensemble MLP classifiers for pseudo-labeling.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Label spreading to propagate labels through data similarity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Bayesian Neural Networks (BNNs) to model prediction uncertainty.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1CE86-7267-67D0-F38B-52153A84182A}"/>
              </a:ext>
            </a:extLst>
          </p:cNvPr>
          <p:cNvSpPr txBox="1"/>
          <p:nvPr/>
        </p:nvSpPr>
        <p:spPr>
          <a:xfrm>
            <a:off x="7272528" y="2895559"/>
            <a:ext cx="4474464" cy="180657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F2DB91-A6CE-284C-977A-834282879081}"/>
              </a:ext>
            </a:extLst>
          </p:cNvPr>
          <p:cNvSpPr/>
          <p:nvPr/>
        </p:nvSpPr>
        <p:spPr>
          <a:xfrm>
            <a:off x="5067300" y="3347496"/>
            <a:ext cx="6771638" cy="908873"/>
          </a:xfrm>
          <a:prstGeom prst="roundRect">
            <a:avLst>
              <a:gd name="adj" fmla="val 2218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E91E27-B86F-DD96-1D78-F0AADA45EC84}"/>
              </a:ext>
            </a:extLst>
          </p:cNvPr>
          <p:cNvSpPr/>
          <p:nvPr/>
        </p:nvSpPr>
        <p:spPr>
          <a:xfrm>
            <a:off x="5067300" y="4753704"/>
            <a:ext cx="6771638" cy="5474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0D9E77A8-BDE1-0226-61AA-DF7D0B600611}"/>
              </a:ext>
            </a:extLst>
          </p:cNvPr>
          <p:cNvSpPr/>
          <p:nvPr/>
        </p:nvSpPr>
        <p:spPr>
          <a:xfrm>
            <a:off x="7715462" y="4292795"/>
            <a:ext cx="498763" cy="41563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8C2B6-5B01-6059-2164-E2283BF76C7E}"/>
              </a:ext>
            </a:extLst>
          </p:cNvPr>
          <p:cNvSpPr txBox="1"/>
          <p:nvPr/>
        </p:nvSpPr>
        <p:spPr>
          <a:xfrm>
            <a:off x="7206353" y="2321881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SSL Framework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5ACADE3-78A7-BDE0-E37C-12EF5371777F}"/>
              </a:ext>
            </a:extLst>
          </p:cNvPr>
          <p:cNvSpPr txBox="1">
            <a:spLocks/>
          </p:cNvSpPr>
          <p:nvPr/>
        </p:nvSpPr>
        <p:spPr>
          <a:xfrm>
            <a:off x="-262512" y="2170657"/>
            <a:ext cx="5135005" cy="66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rgbClr val="00843D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What We Did: Hybrid SSL + BNN Framework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5C2C-D839-48F7-DAFE-3A6DD0F664F8}"/>
              </a:ext>
            </a:extLst>
          </p:cNvPr>
          <p:cNvSpPr txBox="1"/>
          <p:nvPr/>
        </p:nvSpPr>
        <p:spPr>
          <a:xfrm>
            <a:off x="5198603" y="4734830"/>
            <a:ext cx="7035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Designed custom BNN with epistemic and aleatoric uncertainty estimation.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B2BDF-E25D-B4D0-57F3-43D7BF73760B}"/>
              </a:ext>
            </a:extLst>
          </p:cNvPr>
          <p:cNvSpPr txBox="1"/>
          <p:nvPr/>
        </p:nvSpPr>
        <p:spPr>
          <a:xfrm>
            <a:off x="5276613" y="5744944"/>
            <a:ext cx="6198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Evaluated model across varying percentages of labeled data (5% to 80%).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AF6DB413-63F9-7D7C-FD32-9248D9052EEA}"/>
              </a:ext>
            </a:extLst>
          </p:cNvPr>
          <p:cNvSpPr/>
          <p:nvPr/>
        </p:nvSpPr>
        <p:spPr>
          <a:xfrm>
            <a:off x="4936494" y="3079855"/>
            <a:ext cx="7035766" cy="2534136"/>
          </a:xfrm>
          <a:prstGeom prst="round1Rect">
            <a:avLst/>
          </a:prstGeom>
          <a:solidFill>
            <a:schemeClr val="accent1">
              <a:alpha val="1904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C8C3-0C2B-1ABE-4A97-5A482306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self-training process&#10;&#10;AI-generated content may be incorrect.">
            <a:extLst>
              <a:ext uri="{FF2B5EF4-FFF2-40B4-BE49-F238E27FC236}">
                <a16:creationId xmlns:a16="http://schemas.microsoft.com/office/drawing/2014/main" id="{9868F1DA-42C8-B04F-BFE9-CC984CFE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5" y="1660735"/>
            <a:ext cx="4877595" cy="353652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0C23AF5-F023-CF52-07DE-E57A764546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155" y="4614758"/>
            <a:ext cx="4992584" cy="15955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an ensemble of MLPs.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 high-confidence pseudo-labels (probability ) to labeled set.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234E062-7A64-145D-4D3B-ADC762C14DF4}"/>
              </a:ext>
            </a:extLst>
          </p:cNvPr>
          <p:cNvSpPr txBox="1">
            <a:spLocks/>
          </p:cNvSpPr>
          <p:nvPr/>
        </p:nvSpPr>
        <p:spPr>
          <a:xfrm>
            <a:off x="7110053" y="1172421"/>
            <a:ext cx="7542213" cy="66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rgbClr val="00843D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 Spreading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22F573-931C-82B0-3335-0179C37A6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742" y="414761"/>
            <a:ext cx="8875258" cy="666750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/>
              <a:t>SSL Techniques use</a:t>
            </a:r>
            <a:r>
              <a:rPr lang="en-US" dirty="0"/>
              <a:t>d</a:t>
            </a:r>
            <a:r>
              <a:rPr lang="en-US"/>
              <a:t> 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D463FC1-3F1B-B27B-CC25-F55470BFB246}"/>
              </a:ext>
            </a:extLst>
          </p:cNvPr>
          <p:cNvSpPr txBox="1">
            <a:spLocks/>
          </p:cNvSpPr>
          <p:nvPr/>
        </p:nvSpPr>
        <p:spPr>
          <a:xfrm>
            <a:off x="676275" y="1211368"/>
            <a:ext cx="7542213" cy="66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rgbClr val="00843D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Self-Training</a:t>
            </a:r>
            <a:endParaRPr lang="en-US" dirty="0"/>
          </a:p>
        </p:txBody>
      </p:sp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ABDCEB26-2BAC-3198-A733-95AA009C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90" y="1664120"/>
            <a:ext cx="4066310" cy="40366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668079-7B1B-846F-1F20-8803A984F573}"/>
              </a:ext>
            </a:extLst>
          </p:cNvPr>
          <p:cNvSpPr txBox="1"/>
          <p:nvPr/>
        </p:nvSpPr>
        <p:spPr>
          <a:xfrm>
            <a:off x="6137212" y="1915371"/>
            <a:ext cx="6097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K-NN graph</a:t>
            </a:r>
          </a:p>
          <a:p>
            <a:pPr algn="ctr"/>
            <a:r>
              <a:rPr lang="en-US" sz="2400" dirty="0"/>
              <a:t>Label Spreading Process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456D3985-E9F0-3DB1-23C6-657C1E2DC7C7}"/>
              </a:ext>
            </a:extLst>
          </p:cNvPr>
          <p:cNvSpPr txBox="1">
            <a:spLocks/>
          </p:cNvSpPr>
          <p:nvPr/>
        </p:nvSpPr>
        <p:spPr>
          <a:xfrm>
            <a:off x="6838263" y="4795733"/>
            <a:ext cx="4136135" cy="1595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spread on a graph based on feature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</a:t>
            </a:r>
            <a:r>
              <a:rPr lang="en-US" sz="2400" dirty="0" err="1"/>
              <a:t>kNN</a:t>
            </a:r>
            <a:r>
              <a:rPr lang="en-US" sz="2400" dirty="0"/>
              <a:t> graph of the data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Spread labels across nearby (similar)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Captures structure in the data.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624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DC59D-06EB-E85D-8FA6-6AF0D1C6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B9347-11AC-3AE3-F579-B4D8F1E35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Bayesian Neural Networks (BNNs)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1882C-2EEE-68CA-F7F9-1ED949233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190982"/>
            <a:ext cx="10515600" cy="666750"/>
          </a:xfrm>
        </p:spPr>
        <p:txBody>
          <a:bodyPr/>
          <a:lstStyle/>
          <a:p>
            <a:r>
              <a:rPr lang="en-US" sz="2400" b="0" dirty="0"/>
              <a:t>Neural Network (NNs) with probability distributions over weights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8C296-BAB9-F027-E40C-2669A9182F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4703423"/>
            <a:ext cx="5752605" cy="26085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Unlike standard NNs, BNNs assume each weight is not fixed but comes from a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gives </a:t>
            </a:r>
            <a:r>
              <a:rPr lang="en-US" sz="1800" b="1" dirty="0"/>
              <a:t>confidence</a:t>
            </a:r>
            <a:r>
              <a:rPr lang="en-US" sz="1800" dirty="0"/>
              <a:t> in every prediction.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Handles uncertainty, robust with little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2C9F8-BB17-D117-2266-2923C102A99F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CD550185-8318-3439-2297-5CD00793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41" y="1629258"/>
            <a:ext cx="5274311" cy="307416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5C211A5-9CA4-D5A4-2EAE-38CB2239EA72}"/>
              </a:ext>
            </a:extLst>
          </p:cNvPr>
          <p:cNvSpPr txBox="1">
            <a:spLocks/>
          </p:cNvSpPr>
          <p:nvPr/>
        </p:nvSpPr>
        <p:spPr>
          <a:xfrm>
            <a:off x="7229475" y="1715405"/>
            <a:ext cx="7542213" cy="66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rgbClr val="00843D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Uncertainty Estimation 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9C0863A-3435-D14D-4144-3E9FAE916F1F}"/>
              </a:ext>
            </a:extLst>
          </p:cNvPr>
          <p:cNvSpPr txBox="1">
            <a:spLocks/>
          </p:cNvSpPr>
          <p:nvPr/>
        </p:nvSpPr>
        <p:spPr>
          <a:xfrm>
            <a:off x="7334250" y="2311084"/>
            <a:ext cx="4857750" cy="1018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smart grids, wrong predictions can cause instability. So, we need to know not just what the model predicts — but how confident it is.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8C7E758-3627-8523-E826-51153ED14726}"/>
              </a:ext>
            </a:extLst>
          </p:cNvPr>
          <p:cNvSpPr txBox="1">
            <a:spLocks/>
          </p:cNvSpPr>
          <p:nvPr/>
        </p:nvSpPr>
        <p:spPr>
          <a:xfrm>
            <a:off x="7229475" y="3422964"/>
            <a:ext cx="5348844" cy="36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          Aleatoric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Comes from </a:t>
            </a:r>
            <a:r>
              <a:rPr lang="en-US" sz="1800" b="1" dirty="0"/>
              <a:t>data noise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Can't be reduced even with more data.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AF5770-72A4-04DC-4BDD-B8426EF46D46}"/>
              </a:ext>
            </a:extLst>
          </p:cNvPr>
          <p:cNvSpPr txBox="1">
            <a:spLocks/>
          </p:cNvSpPr>
          <p:nvPr/>
        </p:nvSpPr>
        <p:spPr>
          <a:xfrm>
            <a:off x="7193942" y="4552802"/>
            <a:ext cx="5348844" cy="36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          Epistemic Uncertainty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Comes from </a:t>
            </a:r>
            <a:r>
              <a:rPr lang="en-US" sz="1800" b="1" dirty="0"/>
              <a:t>lack of knowledge or data</a:t>
            </a:r>
            <a:r>
              <a:rPr lang="en-US" sz="1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Can be reduced by giving the model more examples.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E7E50-F32A-5874-590D-FDE340305C28}"/>
              </a:ext>
            </a:extLst>
          </p:cNvPr>
          <p:cNvSpPr txBox="1"/>
          <p:nvPr/>
        </p:nvSpPr>
        <p:spPr>
          <a:xfrm>
            <a:off x="1230617" y="6089534"/>
            <a:ext cx="10615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BNNs help quantify both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, giving utilities a “confidence score” along with each phase prediction.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16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7435-673A-06B7-B967-D8761883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D2E63-C9E3-5605-5CD8-14168CB7CB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137" y="382550"/>
            <a:ext cx="8614187" cy="666750"/>
          </a:xfrm>
        </p:spPr>
        <p:txBody>
          <a:bodyPr/>
          <a:lstStyle/>
          <a:p>
            <a:r>
              <a:rPr lang="en-US" dirty="0"/>
              <a:t>How We Did It: Data, Training &amp; Results</a:t>
            </a: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02D6B217-0F7C-1463-4C1E-CF61C1C4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46" y="2293076"/>
            <a:ext cx="3876743" cy="2490679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DC167C0-C7E4-4605-F799-DA17D16EC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800974"/>
              </p:ext>
            </p:extLst>
          </p:nvPr>
        </p:nvGraphicFramePr>
        <p:xfrm>
          <a:off x="949324" y="1095467"/>
          <a:ext cx="8128000" cy="57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Content Placeholder 6" descr="A line of a graph&#10;&#10;AI-generated content may be incorrect.">
            <a:extLst>
              <a:ext uri="{FF2B5EF4-FFF2-40B4-BE49-F238E27FC236}">
                <a16:creationId xmlns:a16="http://schemas.microsoft.com/office/drawing/2014/main" id="{DC78AB22-1B3D-C14D-EE6C-5C73E2F57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84" y="2449983"/>
            <a:ext cx="3657547" cy="188630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86A13-A34C-BD61-C637-945ED3573F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996" y="5558525"/>
            <a:ext cx="7240419" cy="36769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Dataset: Real utility data from Duquesne Light Company.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Features: Max, Min, Avg Voltage; Power (P); Impedance (R0, X0, R1, X1).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2BE3D-9F14-F8F1-A85E-8C2940385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237" y="1860764"/>
            <a:ext cx="3295035" cy="3500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CA96B-C233-6BAA-2252-71DD3ACFC41C}"/>
              </a:ext>
            </a:extLst>
          </p:cNvPr>
          <p:cNvSpPr txBox="1"/>
          <p:nvPr/>
        </p:nvSpPr>
        <p:spPr>
          <a:xfrm>
            <a:off x="8908015" y="5462228"/>
            <a:ext cx="3048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4: Proposed SSL framework applied on utility AMI datasets.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C7024-CE8C-E721-3C7C-15E253CD8F79}"/>
              </a:ext>
            </a:extLst>
          </p:cNvPr>
          <p:cNvSpPr txBox="1"/>
          <p:nvPr/>
        </p:nvSpPr>
        <p:spPr>
          <a:xfrm>
            <a:off x="463137" y="4647920"/>
            <a:ext cx="3770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2: Network topology of the selected distribution feeder.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7F651-E511-DBCE-8568-851052301030}"/>
              </a:ext>
            </a:extLst>
          </p:cNvPr>
          <p:cNvSpPr txBox="1"/>
          <p:nvPr/>
        </p:nvSpPr>
        <p:spPr>
          <a:xfrm>
            <a:off x="5095883" y="4909530"/>
            <a:ext cx="3177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3: Overview of different data partitions for training and testing.</a:t>
            </a:r>
          </a:p>
        </p:txBody>
      </p:sp>
    </p:spTree>
    <p:extLst>
      <p:ext uri="{BB962C8B-B14F-4D97-AF65-F5344CB8AC3E}">
        <p14:creationId xmlns:p14="http://schemas.microsoft.com/office/powerpoint/2010/main" val="283716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84570-E123-B9AC-E8FA-55D3F545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4CA7F-1762-63F8-B617-C1D4EAB48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85646"/>
            <a:ext cx="7542213" cy="6667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8" name="Content Placeholder 7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E08C9FC-E3FB-4175-1EE8-5E03C7F8A1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6524" y="1030936"/>
            <a:ext cx="4816129" cy="252263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215B-A804-3F39-CF78-8F95C950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7051"/>
            <a:ext cx="4705350" cy="2382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852FF-3BE3-CF8C-B156-B37E3B7FC0A0}"/>
              </a:ext>
            </a:extLst>
          </p:cNvPr>
          <p:cNvSpPr txBox="1"/>
          <p:nvPr/>
        </p:nvSpPr>
        <p:spPr>
          <a:xfrm>
            <a:off x="838200" y="3230403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Fig. 5: Comparison of different SSL algorithms.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4C3E2-C302-6B4D-DBA7-085EFC40EBDE}"/>
              </a:ext>
            </a:extLst>
          </p:cNvPr>
          <p:cNvSpPr txBox="1"/>
          <p:nvPr/>
        </p:nvSpPr>
        <p:spPr>
          <a:xfrm>
            <a:off x="536524" y="6211669"/>
            <a:ext cx="754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I: Results of SSL Algorithms With Uncertainty Estimation.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A5222DF-AD8C-49E9-D7D6-3F3A74D4A253}"/>
              </a:ext>
            </a:extLst>
          </p:cNvPr>
          <p:cNvSpPr txBox="1">
            <a:spLocks/>
          </p:cNvSpPr>
          <p:nvPr/>
        </p:nvSpPr>
        <p:spPr>
          <a:xfrm>
            <a:off x="6378228" y="2292252"/>
            <a:ext cx="5699471" cy="3676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semi-supervised learning framework combined with Bayesian Neural Networks enables accurate phase identification using AMI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proposed approach effectively utilizes limited and noisy labeled data, achieving up to 99% accuracy with just 50–70% labeled 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By incorporating epistemic and aleatoric uncertainty estimation, the framework not only improves prediction performance but also offers confidence-aware decisions, which are critical in power system operations.</a:t>
            </a:r>
          </a:p>
          <a:p>
            <a:endParaRPr lang="en-US" sz="24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6662CE-03DF-026F-123E-E9BD3D7E5B4A}"/>
              </a:ext>
            </a:extLst>
          </p:cNvPr>
          <p:cNvSpPr txBox="1">
            <a:spLocks/>
          </p:cNvSpPr>
          <p:nvPr/>
        </p:nvSpPr>
        <p:spPr>
          <a:xfrm>
            <a:off x="7719703" y="1474649"/>
            <a:ext cx="7542213" cy="66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rgbClr val="00843D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8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7221</TotalTime>
  <Words>658</Words>
  <Application>Microsoft Macintosh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Kumar, Kundan [COM S]</cp:lastModifiedBy>
  <cp:revision>78</cp:revision>
  <dcterms:created xsi:type="dcterms:W3CDTF">2021-11-01T16:40:17Z</dcterms:created>
  <dcterms:modified xsi:type="dcterms:W3CDTF">2025-07-29T15:38:11Z</dcterms:modified>
</cp:coreProperties>
</file>